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80" r:id="rId2"/>
    <p:sldId id="382" r:id="rId3"/>
    <p:sldId id="383" r:id="rId4"/>
    <p:sldId id="304" r:id="rId5"/>
    <p:sldId id="303" r:id="rId6"/>
    <p:sldId id="381" r:id="rId7"/>
    <p:sldId id="379" r:id="rId8"/>
    <p:sldId id="259" r:id="rId9"/>
  </p:sldIdLst>
  <p:sldSz cx="9144000" cy="6858000" type="screen4x3"/>
  <p:notesSz cx="6858000" cy="9144000"/>
  <p:embeddedFontLst>
    <p:embeddedFont>
      <p:font typeface="나눔고딕" panose="020B0600000101010101" charset="-127"/>
      <p:regular r:id="rId11"/>
      <p:bold r:id="rId12"/>
    </p:embeddedFont>
    <p:embeddedFont>
      <p:font typeface="다음_SemiBold" panose="02000700060000000000" pitchFamily="2" charset="-127"/>
      <p:regular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다음_Regular" panose="02000603060000000000" pitchFamily="2" charset="-127"/>
      <p:regular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A25"/>
    <a:srgbClr val="FF0066"/>
    <a:srgbClr val="172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8387" autoAdjust="0"/>
  </p:normalViewPr>
  <p:slideViewPr>
    <p:cSldViewPr>
      <p:cViewPr>
        <p:scale>
          <a:sx n="110" d="100"/>
          <a:sy n="110" d="100"/>
        </p:scale>
        <p:origin x="-199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8A70840-92B0-463D-8D0F-C104DC39627F}" type="datetimeFigureOut">
              <a:rPr lang="ko-KR" altLang="en-US" smtClean="0"/>
              <a:pPr/>
              <a:t>2014-04-30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E9B2106-244B-4C81-92D4-094BD851C4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80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620713"/>
            <a:ext cx="5796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620713"/>
            <a:ext cx="5796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620713"/>
            <a:ext cx="5796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931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830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830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448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317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3176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620713"/>
            <a:ext cx="5796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837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5682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515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7536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620713"/>
            <a:ext cx="5796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85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3050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620713"/>
            <a:ext cx="5796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14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3519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620713"/>
            <a:ext cx="5796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14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620713"/>
            <a:ext cx="5796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400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1128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9912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1128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620713"/>
            <a:ext cx="5796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00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79512" y="476672"/>
            <a:ext cx="87851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54820" y="292006"/>
            <a:ext cx="146706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126909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  <a:latin typeface="나눔바른고딕OTF" pitchFamily="18" charset="-127"/>
                <a:ea typeface="나눔바른고딕OTF" pitchFamily="18" charset="-127"/>
                <a:sym typeface="YDIYGO310" charset="0"/>
              </a:rPr>
              <a:t> 2013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바른고딕OTF" pitchFamily="18" charset="-127"/>
                <a:ea typeface="나눔바른고딕OTF" pitchFamily="18" charset="-127"/>
                <a:sym typeface="YDIYGO310" charset="0"/>
              </a:rPr>
              <a:t>년 폭력예방교육 홍보 </a:t>
            </a:r>
            <a:r>
              <a:rPr lang="ko-KR" altLang="en-US" sz="600" dirty="0" err="1" smtClean="0">
                <a:solidFill>
                  <a:schemeClr val="bg1">
                    <a:lumMod val="65000"/>
                  </a:schemeClr>
                </a:solidFill>
                <a:latin typeface="나눔바른고딕OTF" pitchFamily="18" charset="-127"/>
                <a:ea typeface="나눔바른고딕OTF" pitchFamily="18" charset="-127"/>
                <a:sym typeface="YDIYGO310" charset="0"/>
              </a:rPr>
              <a:t>콘텐츠</a:t>
            </a:r>
            <a:r>
              <a:rPr lang="ko-KR" altLang="en-US" sz="600" dirty="0" smtClean="0">
                <a:solidFill>
                  <a:schemeClr val="bg1">
                    <a:lumMod val="65000"/>
                  </a:schemeClr>
                </a:solidFill>
                <a:latin typeface="나눔바른고딕OTF" pitchFamily="18" charset="-127"/>
                <a:ea typeface="나눔바른고딕OTF" pitchFamily="18" charset="-127"/>
                <a:sym typeface="YDIYGO310" charset="0"/>
              </a:rPr>
              <a:t> 제작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709" y="44450"/>
            <a:ext cx="1203771" cy="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바른고딕OTF" pitchFamily="18" charset="-127"/>
                <a:ea typeface="나눔바른고딕OTF" pitchFamily="18" charset="-127"/>
              </a:defRPr>
            </a:lvl1pPr>
          </a:lstStyle>
          <a:p>
            <a:fld id="{9AC3131D-16B1-405D-A111-2A63057C3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27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2014-04-30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3" r:id="rId33"/>
    <p:sldLayoutId id="2147483685" r:id="rId3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331640" y="25074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다음_Regular" panose="02000603060000000000" pitchFamily="2" charset="-127"/>
                <a:ea typeface="다음_Regular" panose="02000603060000000000" pitchFamily="2" charset="-127"/>
                <a:sym typeface="YDIYGO310" charset="0"/>
              </a:rPr>
              <a:t>  ‘</a:t>
            </a:r>
            <a:r>
              <a:rPr lang="ko-KR" altLang="en-US" sz="2400" dirty="0" smtClean="0">
                <a:latin typeface="다음_Regular" pitchFamily="2" charset="-127"/>
                <a:ea typeface="다음_Regular" pitchFamily="2" charset="-127"/>
              </a:rPr>
              <a:t>모두가 </a:t>
            </a:r>
            <a:r>
              <a:rPr lang="ko-KR" altLang="en-US" sz="2400" dirty="0">
                <a:latin typeface="다음_Regular" pitchFamily="2" charset="-127"/>
                <a:ea typeface="다음_Regular" pitchFamily="2" charset="-127"/>
              </a:rPr>
              <a:t>알아야 </a:t>
            </a:r>
            <a:r>
              <a:rPr lang="ko-KR" altLang="en-US" sz="2400" dirty="0" smtClean="0">
                <a:latin typeface="다음_Regular" pitchFamily="2" charset="-127"/>
                <a:ea typeface="다음_Regular" pitchFamily="2" charset="-127"/>
              </a:rPr>
              <a:t>하고 모두가 </a:t>
            </a:r>
            <a:r>
              <a:rPr lang="ko-KR" altLang="en-US" sz="2400" dirty="0">
                <a:latin typeface="다음_Regular" pitchFamily="2" charset="-127"/>
                <a:ea typeface="다음_Regular" pitchFamily="2" charset="-127"/>
              </a:rPr>
              <a:t>노력해야 </a:t>
            </a:r>
            <a:r>
              <a:rPr lang="ko-KR" altLang="en-US" sz="2400" dirty="0" smtClean="0">
                <a:latin typeface="다음_Regular" pitchFamily="2" charset="-127"/>
                <a:ea typeface="다음_Regular" pitchFamily="2" charset="-127"/>
              </a:rPr>
              <a:t>하는</a:t>
            </a:r>
            <a:r>
              <a:rPr lang="en-US" altLang="ko-KR" sz="2400" dirty="0" smtClean="0">
                <a:latin typeface="다음_Regular" pitchFamily="2" charset="-127"/>
                <a:ea typeface="다음_Regular" pitchFamily="2" charset="-127"/>
              </a:rPr>
              <a:t>’</a:t>
            </a:r>
            <a:endParaRPr lang="en-US" altLang="ko-KR" sz="2400" dirty="0">
              <a:latin typeface="다음_Regular" pitchFamily="2" charset="-127"/>
              <a:ea typeface="다음_Regular" pitchFamily="2" charset="-127"/>
            </a:endParaRPr>
          </a:p>
          <a:p>
            <a:r>
              <a:rPr lang="ko-KR" altLang="en-US" dirty="0" smtClean="0">
                <a:latin typeface="다음_Regular" pitchFamily="2" charset="-127"/>
                <a:ea typeface="다음_Regular" pitchFamily="2" charset="-127"/>
              </a:rPr>
              <a:t>                   </a:t>
            </a:r>
            <a:r>
              <a:rPr lang="ko-KR" altLang="en-US" sz="4000" dirty="0" smtClean="0">
                <a:latin typeface="다음_SemiBold" pitchFamily="2" charset="-127"/>
                <a:ea typeface="다음_SemiBold" pitchFamily="2" charset="-127"/>
              </a:rPr>
              <a:t>직장 </a:t>
            </a:r>
            <a:r>
              <a:rPr lang="ko-KR" altLang="en-US" sz="4000" dirty="0">
                <a:latin typeface="다음_SemiBold" pitchFamily="2" charset="-127"/>
                <a:ea typeface="다음_SemiBold" pitchFamily="2" charset="-127"/>
              </a:rPr>
              <a:t>내 성희롱</a:t>
            </a:r>
            <a:endParaRPr lang="en-US" altLang="ko-KR" sz="4000" dirty="0">
              <a:latin typeface="다음_SemiBold" pitchFamily="2" charset="-127"/>
              <a:ea typeface="다음_SemiBold" pitchFamily="2" charset="-127"/>
            </a:endParaRPr>
          </a:p>
          <a:p>
            <a:pPr defTabSz="1269096">
              <a:defRPr/>
            </a:pPr>
            <a:endParaRPr lang="ko-KR" altLang="en-US" sz="3200" b="1" dirty="0" smtClean="0">
              <a:latin typeface="다음_Regular" panose="02000603060000000000" pitchFamily="2" charset="-127"/>
              <a:ea typeface="다음_Regular" panose="02000603060000000000" pitchFamily="2" charset="-127"/>
              <a:sym typeface="YDIYGO310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82697" y="3444249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69096">
              <a:defRPr/>
            </a:pPr>
            <a:r>
              <a:rPr lang="en-US" altLang="ko-KR" sz="1000" dirty="0" smtClean="0">
                <a:latin typeface="다음_Regular" panose="02000603060000000000" pitchFamily="2" charset="-127"/>
                <a:ea typeface="다음_Regular" panose="02000603060000000000" pitchFamily="2" charset="-127"/>
                <a:sym typeface="YDIYGO310" charset="0"/>
              </a:rPr>
              <a:t> </a:t>
            </a:r>
            <a:endParaRPr lang="ko-KR" altLang="en-US" sz="1000" b="1" dirty="0" smtClean="0">
              <a:latin typeface="다음_Regular" panose="02000603060000000000" pitchFamily="2" charset="-127"/>
              <a:ea typeface="다음_Regular" panose="02000603060000000000" pitchFamily="2" charset="-127"/>
              <a:sym typeface="YDIYGO3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35696" y="1924109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다음_Regular" panose="02000603060000000000" pitchFamily="2" charset="-127"/>
                <a:ea typeface="다음_Regular" panose="02000603060000000000" pitchFamily="2" charset="-127"/>
                <a:sym typeface="YDIYGO310" charset="0"/>
              </a:rPr>
              <a:t> </a:t>
            </a:r>
            <a:endParaRPr lang="ko-KR" altLang="en-US" sz="3200" b="1" dirty="0" smtClean="0">
              <a:latin typeface="다음_Regular" panose="02000603060000000000" pitchFamily="2" charset="-127"/>
              <a:ea typeface="다음_Regular" panose="02000603060000000000" pitchFamily="2" charset="-127"/>
              <a:sym typeface="YDIYGO310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1352957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□ </a:t>
            </a:r>
            <a:r>
              <a:rPr lang="ko-KR" altLang="en-US" b="1" dirty="0" err="1"/>
              <a:t>교육대상별</a:t>
            </a:r>
            <a:r>
              <a:rPr lang="ko-KR" altLang="en-US" b="1" dirty="0"/>
              <a:t> 맞춤형 활용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pPr fontAlgn="base"/>
            <a:endParaRPr lang="ko-KR" altLang="en-US" dirty="0"/>
          </a:p>
          <a:p>
            <a:pPr marL="342900" indent="-342900" fontAlgn="base">
              <a:buAutoNum type="arabicPeriod"/>
            </a:pPr>
            <a:r>
              <a:rPr lang="ko-KR" altLang="en-US" dirty="0" smtClean="0"/>
              <a:t>예방교육 </a:t>
            </a:r>
            <a:r>
              <a:rPr lang="ko-KR" altLang="en-US" dirty="0"/>
              <a:t>전문강사는 표준 강의안</a:t>
            </a:r>
            <a:r>
              <a:rPr lang="en-US" altLang="ko-KR" dirty="0"/>
              <a:t>(PPT) </a:t>
            </a:r>
            <a:r>
              <a:rPr lang="ko-KR" altLang="en-US" dirty="0"/>
              <a:t>및 강의 매뉴얼의 </a:t>
            </a:r>
            <a:r>
              <a:rPr lang="ko-KR" altLang="en-US" dirty="0" smtClean="0"/>
              <a:t>주요내용 </a:t>
            </a:r>
            <a:r>
              <a:rPr lang="ko-KR" altLang="en-US" dirty="0"/>
              <a:t>적극 </a:t>
            </a:r>
            <a:r>
              <a:rPr lang="ko-KR" altLang="en-US" dirty="0" smtClean="0"/>
              <a:t>활용</a:t>
            </a:r>
            <a:endParaRPr lang="ko-KR" altLang="en-US" dirty="0"/>
          </a:p>
          <a:p>
            <a:pPr fontAlgn="base"/>
            <a:r>
              <a:rPr lang="en-US" altLang="ko-KR" dirty="0"/>
              <a:t>2. </a:t>
            </a:r>
            <a:r>
              <a:rPr lang="ko-KR" altLang="en-US" dirty="0"/>
              <a:t>교육 형태 및 대상에 따라 </a:t>
            </a:r>
            <a:r>
              <a:rPr lang="en-US" altLang="ko-KR" dirty="0"/>
              <a:t>PPT</a:t>
            </a:r>
            <a:r>
              <a:rPr lang="ko-KR" altLang="en-US" dirty="0"/>
              <a:t>의 일부 내용 및 사례 등을 교육목적의 </a:t>
            </a:r>
            <a:r>
              <a:rPr lang="ko-KR" altLang="en-US" dirty="0" smtClean="0"/>
              <a:t>범위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내에서 </a:t>
            </a:r>
            <a:r>
              <a:rPr lang="ko-KR" altLang="en-US" dirty="0"/>
              <a:t>생략</a:t>
            </a:r>
            <a:r>
              <a:rPr lang="en-US" altLang="ko-KR" dirty="0"/>
              <a:t>, </a:t>
            </a:r>
            <a:r>
              <a:rPr lang="ko-KR" altLang="en-US" dirty="0"/>
              <a:t>대체</a:t>
            </a:r>
            <a:r>
              <a:rPr lang="en-US" altLang="ko-KR" dirty="0"/>
              <a:t>, </a:t>
            </a:r>
            <a:r>
              <a:rPr lang="ko-KR" altLang="en-US" dirty="0"/>
              <a:t>수정하여 사용할 수 있다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3. </a:t>
            </a:r>
            <a:r>
              <a:rPr lang="ko-KR" altLang="en-US" dirty="0"/>
              <a:t>본 표준 강의안은 </a:t>
            </a:r>
            <a:r>
              <a:rPr lang="ko-KR" altLang="en-US" dirty="0" smtClean="0"/>
              <a:t>폭력 </a:t>
            </a:r>
            <a:r>
              <a:rPr lang="ko-KR" altLang="en-US" dirty="0"/>
              <a:t>예방교육에서 필요한 교육내용을 포괄하고 있기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때문에</a:t>
            </a:r>
            <a:r>
              <a:rPr lang="en-US" altLang="ko-KR" dirty="0"/>
              <a:t>, </a:t>
            </a:r>
            <a:r>
              <a:rPr lang="ko-KR" altLang="en-US" dirty="0"/>
              <a:t>교육 대상 및 시간 등에 따라 재구성하여 사용할 수 있다</a:t>
            </a:r>
            <a:r>
              <a:rPr lang="en-US" altLang="ko-KR" dirty="0"/>
              <a:t>. </a:t>
            </a:r>
            <a:r>
              <a:rPr lang="ko-KR" altLang="en-US" dirty="0"/>
              <a:t>또한 </a:t>
            </a:r>
            <a:r>
              <a:rPr lang="ko-KR" altLang="en-US" dirty="0" smtClean="0"/>
              <a:t>소주제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별로 </a:t>
            </a:r>
            <a:r>
              <a:rPr lang="ko-KR" altLang="en-US" dirty="0"/>
              <a:t>나누어 </a:t>
            </a:r>
            <a:r>
              <a:rPr lang="ko-KR" altLang="en-US" dirty="0" smtClean="0"/>
              <a:t>다 </a:t>
            </a:r>
            <a:r>
              <a:rPr lang="ko-KR" altLang="en-US" dirty="0" err="1" smtClean="0"/>
              <a:t>회차</a:t>
            </a:r>
            <a:r>
              <a:rPr lang="ko-KR" altLang="en-US" dirty="0" smtClean="0"/>
              <a:t> </a:t>
            </a:r>
            <a:r>
              <a:rPr lang="ko-KR" altLang="en-US" dirty="0"/>
              <a:t>교육으로 활용할 수 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  <a:p>
            <a:pPr fontAlgn="base"/>
            <a:r>
              <a:rPr lang="ko-KR" altLang="en-US" dirty="0" smtClean="0"/>
              <a:t> </a:t>
            </a:r>
            <a:r>
              <a:rPr lang="ko-KR" altLang="en-US" sz="1500" dirty="0" smtClean="0"/>
              <a:t>○ </a:t>
            </a:r>
            <a:r>
              <a:rPr lang="ko-KR" altLang="en-US" sz="1500" dirty="0"/>
              <a:t>교육대상기관과 협의를 통해 </a:t>
            </a:r>
            <a:r>
              <a:rPr lang="ko-KR" altLang="en-US" sz="1500" dirty="0" smtClean="0"/>
              <a:t>다 </a:t>
            </a:r>
            <a:r>
              <a:rPr lang="ko-KR" altLang="en-US" sz="1500" dirty="0" err="1" smtClean="0"/>
              <a:t>회차</a:t>
            </a:r>
            <a:r>
              <a:rPr lang="ko-KR" altLang="en-US" sz="1500" dirty="0" smtClean="0"/>
              <a:t> </a:t>
            </a:r>
            <a:r>
              <a:rPr lang="ko-KR" altLang="en-US" sz="1500" dirty="0"/>
              <a:t>교육실시 적극 권장</a:t>
            </a:r>
          </a:p>
          <a:p>
            <a:pPr fontAlgn="base"/>
            <a:r>
              <a:rPr lang="en-US" altLang="ko-KR" dirty="0"/>
              <a:t>4. </a:t>
            </a:r>
            <a:r>
              <a:rPr lang="ko-KR" altLang="en-US" dirty="0"/>
              <a:t>교육의 효과를 높이기 위해 여타 교육자료 및 사례의 추가 활용이 가능하며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이러한 </a:t>
            </a:r>
            <a:r>
              <a:rPr lang="ko-KR" altLang="en-US" dirty="0"/>
              <a:t>경우에는 충분히 신뢰할만한 자료를 </a:t>
            </a:r>
            <a:r>
              <a:rPr lang="ko-KR" altLang="en-US" dirty="0" smtClean="0"/>
              <a:t>사용하여야 하며</a:t>
            </a:r>
            <a:r>
              <a:rPr lang="en-US" altLang="ko-KR" dirty="0"/>
              <a:t>, </a:t>
            </a:r>
            <a:r>
              <a:rPr lang="ko-KR" altLang="en-US" dirty="0"/>
              <a:t>추가 교육자료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사용에 </a:t>
            </a:r>
            <a:r>
              <a:rPr lang="ko-KR" altLang="en-US" dirty="0"/>
              <a:t>대한 책임은 강사에 속한다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5. </a:t>
            </a:r>
            <a:r>
              <a:rPr lang="ko-KR" altLang="en-US" dirty="0"/>
              <a:t>표준 강의안</a:t>
            </a:r>
            <a:r>
              <a:rPr lang="en-US" altLang="ko-KR" dirty="0"/>
              <a:t>(PPT) </a:t>
            </a:r>
            <a:r>
              <a:rPr lang="ko-KR" altLang="en-US" dirty="0"/>
              <a:t>및 강의 매뉴얼은 강의 보완자료이며</a:t>
            </a:r>
            <a:r>
              <a:rPr lang="en-US" altLang="ko-KR" dirty="0"/>
              <a:t>, </a:t>
            </a:r>
            <a:r>
              <a:rPr lang="ko-KR" altLang="en-US" dirty="0"/>
              <a:t>교육의 질과 효과는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강사의 </a:t>
            </a:r>
            <a:r>
              <a:rPr lang="ko-KR" altLang="en-US" dirty="0"/>
              <a:t>역량에 의존하는 바가 매우 크므로</a:t>
            </a:r>
            <a:r>
              <a:rPr lang="en-US" altLang="ko-KR" dirty="0"/>
              <a:t>, </a:t>
            </a:r>
            <a:r>
              <a:rPr lang="ko-KR" altLang="en-US" dirty="0"/>
              <a:t>「전문강사 강의 가이드라인」에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따른 </a:t>
            </a:r>
            <a:r>
              <a:rPr lang="ko-KR" altLang="en-US" dirty="0"/>
              <a:t>제반 절차 및 내용을 적극 참고한다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 smtClean="0"/>
              <a:t> </a:t>
            </a:r>
            <a:r>
              <a:rPr lang="ko-KR" altLang="en-US" sz="1500" dirty="0" smtClean="0"/>
              <a:t>○ </a:t>
            </a:r>
            <a:r>
              <a:rPr lang="ko-KR" altLang="en-US" sz="1500" dirty="0"/>
              <a:t>강의 가이드라인 지속 보완 예정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856" y="490662"/>
            <a:ext cx="4629200" cy="49006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표준강의안 </a:t>
            </a:r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할용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 안내 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54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95536" y="1399416"/>
            <a:ext cx="842493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□ </a:t>
            </a:r>
            <a:r>
              <a:rPr lang="ko-KR" altLang="en-US" b="1" dirty="0" smtClean="0"/>
              <a:t>표준강의안 의견 수렴 및 개발 참여 요청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fontAlgn="base"/>
            <a:endParaRPr lang="ko-KR" altLang="en-US" dirty="0"/>
          </a:p>
          <a:p>
            <a:pPr marL="342900" indent="-342900" fontAlgn="base">
              <a:buAutoNum type="arabicPeriod"/>
            </a:pPr>
            <a:r>
              <a:rPr lang="ko-KR" altLang="en-US" dirty="0" smtClean="0"/>
              <a:t>교육생 질의 및 강의평가를 통해 확인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수합된 표준 강의안</a:t>
            </a:r>
            <a:r>
              <a:rPr lang="en-US" altLang="ko-KR" dirty="0" smtClean="0"/>
              <a:t>(PPT)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대한 의견을 아래 담당기관에 제출하면 적극 활용 예정</a:t>
            </a:r>
            <a:endParaRPr lang="ko-KR" altLang="en-US" dirty="0"/>
          </a:p>
          <a:p>
            <a:pPr fontAlgn="base"/>
            <a:r>
              <a:rPr lang="ko-KR" altLang="en-US" sz="1500" dirty="0" smtClean="0"/>
              <a:t> ○ 제출된 의견은 내부절차를 거쳐 반영 여부를 결정할 예정이며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반영된 의견에 대해서는 </a:t>
            </a:r>
            <a:endParaRPr lang="en-US" altLang="ko-KR" sz="1500" dirty="0" smtClean="0"/>
          </a:p>
          <a:p>
            <a:pPr fontAlgn="base"/>
            <a:r>
              <a:rPr lang="en-US" altLang="ko-KR" sz="1500" dirty="0"/>
              <a:t> </a:t>
            </a:r>
            <a:r>
              <a:rPr lang="en-US" altLang="ko-KR" sz="1500" dirty="0" smtClean="0"/>
              <a:t>    </a:t>
            </a:r>
            <a:r>
              <a:rPr lang="ko-KR" altLang="en-US" sz="1500" dirty="0" smtClean="0"/>
              <a:t>소정의 원고료 지급 가능</a:t>
            </a:r>
            <a:endParaRPr lang="en-US" altLang="ko-KR" sz="1500" dirty="0" smtClean="0"/>
          </a:p>
          <a:p>
            <a:pPr fontAlgn="base"/>
            <a:r>
              <a:rPr lang="ko-KR" altLang="en-US" sz="1500" dirty="0" smtClean="0"/>
              <a:t> ○ 특히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다양한 실전중심의 교수기법이 </a:t>
            </a:r>
            <a:r>
              <a:rPr lang="en-US" altLang="ko-KR" sz="1500" dirty="0" smtClean="0"/>
              <a:t>‘</a:t>
            </a:r>
            <a:r>
              <a:rPr lang="ko-KR" altLang="en-US" sz="1500" dirty="0" smtClean="0"/>
              <a:t>강의매뉴얼</a:t>
            </a:r>
            <a:r>
              <a:rPr lang="en-US" altLang="ko-KR" sz="1500" dirty="0" smtClean="0"/>
              <a:t>’</a:t>
            </a:r>
            <a:r>
              <a:rPr lang="ko-KR" altLang="en-US" sz="1500" dirty="0" smtClean="0"/>
              <a:t>에 계속 업그레이드될 수 있도록 적극 참여 </a:t>
            </a:r>
            <a:endParaRPr lang="en-US" altLang="ko-KR" sz="1500" dirty="0" smtClean="0"/>
          </a:p>
          <a:p>
            <a:pPr fontAlgn="base"/>
            <a:r>
              <a:rPr lang="en-US" altLang="ko-KR" sz="1500" dirty="0"/>
              <a:t> </a:t>
            </a:r>
            <a:r>
              <a:rPr lang="en-US" altLang="ko-KR" sz="1500" dirty="0" smtClean="0"/>
              <a:t>    </a:t>
            </a:r>
            <a:r>
              <a:rPr lang="ko-KR" altLang="en-US" sz="1500" dirty="0" smtClean="0"/>
              <a:t>협조 요청</a:t>
            </a:r>
            <a:endParaRPr lang="ko-KR" altLang="en-US" sz="1500" dirty="0"/>
          </a:p>
          <a:p>
            <a:pPr fontAlgn="base"/>
            <a:r>
              <a:rPr lang="en-US" altLang="ko-KR" dirty="0" smtClean="0"/>
              <a:t>2. </a:t>
            </a:r>
            <a:r>
              <a:rPr lang="ko-KR" altLang="en-US" dirty="0" smtClean="0"/>
              <a:t>새로운 교육자료 개발 및 강의안</a:t>
            </a:r>
            <a:r>
              <a:rPr lang="en-US" altLang="ko-KR" dirty="0" smtClean="0"/>
              <a:t>(PPP) </a:t>
            </a:r>
            <a:r>
              <a:rPr lang="ko-KR" altLang="en-US" dirty="0" smtClean="0"/>
              <a:t>제작에</a:t>
            </a:r>
            <a:r>
              <a:rPr lang="en-US" altLang="ko-KR" dirty="0"/>
              <a:t> </a:t>
            </a:r>
            <a:r>
              <a:rPr lang="ko-KR" altLang="en-US" dirty="0" smtClean="0"/>
              <a:t>적극 관심 부탁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 </a:t>
            </a:r>
            <a:r>
              <a:rPr lang="ko-KR" altLang="en-US" sz="1500" dirty="0" smtClean="0"/>
              <a:t>○ 새로운 제안은 내부절차를 거쳐 확정된 경우에 소정의 원고료 지급 및 교재 편집위원으로 </a:t>
            </a:r>
            <a:endParaRPr lang="en-US" altLang="ko-KR" sz="1500" dirty="0" smtClean="0"/>
          </a:p>
          <a:p>
            <a:pPr fontAlgn="base"/>
            <a:r>
              <a:rPr lang="en-US" altLang="ko-KR" sz="1500" dirty="0"/>
              <a:t> </a:t>
            </a:r>
            <a:r>
              <a:rPr lang="en-US" altLang="ko-KR" sz="1500" dirty="0" smtClean="0"/>
              <a:t>     </a:t>
            </a:r>
            <a:r>
              <a:rPr lang="ko-KR" altLang="en-US" sz="1500" dirty="0" smtClean="0"/>
              <a:t>활동기회 제공 가능</a:t>
            </a:r>
            <a:endParaRPr lang="ko-KR" alt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098539"/>
            <a:ext cx="7488832" cy="830997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altLang="ko-KR" sz="1500" b="1" dirty="0"/>
              <a:t>&lt; </a:t>
            </a:r>
            <a:r>
              <a:rPr lang="ko-KR" altLang="en-US" sz="1500" b="1" dirty="0"/>
              <a:t>표준강의안 관련 의견수렴 및 교육자료 개발 제안 </a:t>
            </a:r>
            <a:r>
              <a:rPr lang="en-US" altLang="ko-KR" sz="1500" b="1" dirty="0" smtClean="0"/>
              <a:t>&gt;</a:t>
            </a:r>
            <a:endParaRPr lang="en-US" altLang="ko-KR" sz="2000" b="1" dirty="0"/>
          </a:p>
          <a:p>
            <a:pPr fontAlgn="base"/>
            <a:r>
              <a:rPr lang="ko-KR" altLang="en-US" sz="2000" dirty="0"/>
              <a:t> </a:t>
            </a:r>
            <a:r>
              <a:rPr lang="ko-KR" altLang="en-US" sz="1300" dirty="0"/>
              <a:t>○ </a:t>
            </a:r>
            <a:r>
              <a:rPr lang="ko-KR" altLang="en-US" sz="1300" dirty="0" err="1"/>
              <a:t>여성가족부</a:t>
            </a:r>
            <a:r>
              <a:rPr lang="ko-KR" altLang="en-US" sz="1300" dirty="0"/>
              <a:t> 폭력예방교육과 </a:t>
            </a:r>
            <a:r>
              <a:rPr lang="en-US" altLang="ko-KR" sz="1300" dirty="0"/>
              <a:t>: 02-2075-4751</a:t>
            </a:r>
          </a:p>
          <a:p>
            <a:pPr fontAlgn="base"/>
            <a:r>
              <a:rPr lang="ko-KR" altLang="en-US" sz="1300" dirty="0"/>
              <a:t> ○</a:t>
            </a:r>
            <a:r>
              <a:rPr lang="en-US" altLang="ko-KR" sz="1300" dirty="0"/>
              <a:t> </a:t>
            </a:r>
            <a:r>
              <a:rPr lang="ko-KR" altLang="en-US" sz="1300" dirty="0"/>
              <a:t>한국양성평등교육진흥원 폭력예방교육중앙지원기관 </a:t>
            </a:r>
            <a:r>
              <a:rPr lang="en-US" altLang="ko-KR" sz="1300" dirty="0"/>
              <a:t>: 02-3156-6026, 6013, </a:t>
            </a:r>
            <a:r>
              <a:rPr lang="en-US" altLang="ko-KR" sz="1300" dirty="0" smtClean="0"/>
              <a:t>6130</a:t>
            </a:r>
            <a:endParaRPr lang="en-US" altLang="ko-KR" sz="1300" dirty="0"/>
          </a:p>
        </p:txBody>
      </p:sp>
    </p:spTree>
    <p:extLst>
      <p:ext uri="{BB962C8B-B14F-4D97-AF65-F5344CB8AC3E}">
        <p14:creationId xmlns:p14="http://schemas.microsoft.com/office/powerpoint/2010/main" val="7947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r="10521"/>
          <a:stretch/>
        </p:blipFill>
        <p:spPr bwMode="auto">
          <a:xfrm>
            <a:off x="899592" y="2104952"/>
            <a:ext cx="2287081" cy="16293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r="10729"/>
          <a:stretch/>
        </p:blipFill>
        <p:spPr bwMode="auto">
          <a:xfrm>
            <a:off x="899592" y="4077072"/>
            <a:ext cx="2520280" cy="18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2987824" y="2780928"/>
            <a:ext cx="2190486" cy="16428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2276872"/>
            <a:ext cx="3456384" cy="2862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직장 내 성희롱 예방 교육자료는</a:t>
            </a:r>
            <a:r>
              <a:rPr lang="en-US" altLang="ko-KR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과거부터 다양하게 </a:t>
            </a:r>
            <a:endParaRPr lang="en-US" altLang="ko-KR" sz="1600" dirty="0" smtClean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만들어져 왔지만</a:t>
            </a:r>
            <a:r>
              <a:rPr lang="en-US" altLang="ko-KR" sz="1600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교육자료에는 대부분 </a:t>
            </a:r>
            <a:endParaRPr lang="en-US" altLang="ko-KR" sz="1600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교육대상자들이</a:t>
            </a:r>
            <a:endParaRPr lang="en-US" altLang="ko-KR" b="1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행위자</a:t>
            </a:r>
            <a:r>
              <a:rPr lang="en-US" altLang="ko-KR" b="1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·</a:t>
            </a:r>
            <a:r>
              <a:rPr lang="ko-KR" altLang="en-US" b="1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피해자가 될 </a:t>
            </a:r>
            <a:endParaRPr lang="en-US" altLang="ko-KR" b="1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경우를 가정</a:t>
            </a:r>
            <a:r>
              <a:rPr lang="ko-KR" altLang="en-US" sz="1600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하고 있습니다</a:t>
            </a:r>
            <a:r>
              <a:rPr lang="en-US" altLang="ko-KR" sz="1600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30832" y="346646"/>
            <a:ext cx="4701208" cy="49006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Pre-Face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sym typeface="Wingdings" panose="05000000000000000000" pitchFamily="2" charset="2"/>
              </a:rPr>
              <a:t> 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sym typeface="Wingdings" panose="05000000000000000000" pitchFamily="2" charset="2"/>
              </a:rPr>
              <a:t>강의 안내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3528" y="1028499"/>
            <a:ext cx="1968809" cy="5078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교육 관점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의 변화 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876256" y="116632"/>
            <a:ext cx="2188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69096">
              <a:defRPr/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  <a:sym typeface="YDIYGO310" charset="0"/>
              </a:rPr>
              <a:t> 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사용 폰트 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: </a:t>
            </a:r>
            <a:r>
              <a:rPr lang="en-US" altLang="ko-KR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Daum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폰트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, </a:t>
            </a:r>
            <a:r>
              <a:rPr lang="ko-KR" alt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네이버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폰트</a:t>
            </a:r>
          </a:p>
        </p:txBody>
      </p:sp>
    </p:spTree>
    <p:extLst>
      <p:ext uri="{BB962C8B-B14F-4D97-AF65-F5344CB8AC3E}">
        <p14:creationId xmlns:p14="http://schemas.microsoft.com/office/powerpoint/2010/main" val="37786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사각형 설명선 9"/>
          <p:cNvSpPr/>
          <p:nvPr/>
        </p:nvSpPr>
        <p:spPr>
          <a:xfrm>
            <a:off x="827584" y="1820215"/>
            <a:ext cx="4032448" cy="1728192"/>
          </a:xfrm>
          <a:prstGeom prst="wedgeRoundRectCallout">
            <a:avLst>
              <a:gd name="adj1" fmla="val -49693"/>
              <a:gd name="adj2" fmla="val 62501"/>
              <a:gd name="adj3" fmla="val 16667"/>
            </a:avLst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그 누구도 자신이 행위자나 </a:t>
            </a:r>
            <a:endParaRPr lang="en-US" altLang="ko-KR" b="1" dirty="0" smtClean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피해자가 되길 원치 않는다는 거죠</a:t>
            </a:r>
            <a:r>
              <a:rPr lang="en-US" altLang="ko-KR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..</a:t>
            </a:r>
          </a:p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2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자문위원 </a:t>
            </a:r>
            <a:r>
              <a:rPr lang="ko-KR" altLang="en-US" sz="12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민대숙대표의</a:t>
            </a:r>
            <a:r>
              <a:rPr lang="ko-KR" altLang="en-US" sz="12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검토 회의 중</a:t>
            </a:r>
            <a:endParaRPr lang="ko-KR" altLang="en-US" sz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653136"/>
            <a:ext cx="7992888" cy="175432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이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런 이유로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직장 내 성희롱 교육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은 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교육대상자들에게 불편하고 민감한 자리가 될 수 있습니다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하지만 이번 교육 자료는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성희롱 교육의 불편함을 최소화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하기 위해 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관점을 변화시켜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제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자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의 입장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으로 재구성하였습니다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5219299" y="1095735"/>
            <a:ext cx="1584949" cy="1253145"/>
          </a:xfrm>
          <a:prstGeom prst="wedgeRectCallout">
            <a:avLst>
              <a:gd name="adj1" fmla="val -3188"/>
              <a:gd name="adj2" fmla="val 88908"/>
            </a:avLst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내가 성희롱 사건을 목격했다면</a:t>
            </a:r>
            <a:r>
              <a:rPr lang="en-US" altLang="ko-KR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7292266" y="908720"/>
            <a:ext cx="1600214" cy="1276344"/>
          </a:xfrm>
          <a:prstGeom prst="wedgeRectCallout">
            <a:avLst>
              <a:gd name="adj1" fmla="val -62004"/>
              <a:gd name="adj2" fmla="val 85136"/>
            </a:avLst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나와 친한 </a:t>
            </a:r>
            <a:endParaRPr lang="en-US" altLang="ko-KR" dirty="0" smtClean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동료가 </a:t>
            </a:r>
            <a:endParaRPr lang="en-US" altLang="ko-KR" dirty="0" smtClean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피해자라면</a:t>
            </a:r>
            <a:r>
              <a:rPr lang="en-US" altLang="ko-KR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0513" y="958960"/>
            <a:ext cx="1901483" cy="5078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교육 관점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의 변화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30833" y="346646"/>
            <a:ext cx="4629200" cy="49006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Pre-Face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sym typeface="Wingdings" panose="05000000000000000000" pitchFamily="2" charset="2"/>
              </a:rPr>
              <a:t> 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sym typeface="Wingdings" panose="05000000000000000000" pitchFamily="2" charset="2"/>
              </a:rPr>
              <a:t>강의 안내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273317" y="2646123"/>
            <a:ext cx="792088" cy="1486889"/>
            <a:chOff x="1477590" y="2978548"/>
            <a:chExt cx="720080" cy="1351716"/>
          </a:xfrm>
        </p:grpSpPr>
        <p:sp>
          <p:nvSpPr>
            <p:cNvPr id="20" name="타원 19"/>
            <p:cNvSpPr/>
            <p:nvPr/>
          </p:nvSpPr>
          <p:spPr>
            <a:xfrm>
              <a:off x="1521679" y="2978548"/>
              <a:ext cx="626304" cy="6263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다음_Regular" panose="02000603060000000000" pitchFamily="2" charset="-127"/>
                <a:ea typeface="다음_Regular" panose="02000603060000000000" pitchFamily="2" charset="-127"/>
              </a:endParaRPr>
            </a:p>
          </p:txBody>
        </p:sp>
        <p:sp>
          <p:nvSpPr>
            <p:cNvPr id="21" name="순서도: 지연 20"/>
            <p:cNvSpPr/>
            <p:nvPr/>
          </p:nvSpPr>
          <p:spPr>
            <a:xfrm rot="16200000">
              <a:off x="1477590" y="3610184"/>
              <a:ext cx="720080" cy="720080"/>
            </a:xfrm>
            <a:prstGeom prst="flowChartDelay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6876256" y="116632"/>
            <a:ext cx="2188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69096">
              <a:defRPr/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  <a:sym typeface="YDIYGO310" charset="0"/>
              </a:rPr>
              <a:t> 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사용 폰트 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: </a:t>
            </a:r>
            <a:r>
              <a:rPr lang="en-US" altLang="ko-KR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Daum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폰트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, </a:t>
            </a:r>
            <a:r>
              <a:rPr lang="ko-KR" alt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네이버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폰트</a:t>
            </a:r>
          </a:p>
        </p:txBody>
      </p:sp>
    </p:spTree>
    <p:extLst>
      <p:ext uri="{BB962C8B-B14F-4D97-AF65-F5344CB8AC3E}">
        <p14:creationId xmlns:p14="http://schemas.microsoft.com/office/powerpoint/2010/main" val="40010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/>
          </p:cNvSpPr>
          <p:nvPr/>
        </p:nvSpPr>
        <p:spPr bwMode="auto">
          <a:xfrm>
            <a:off x="614647" y="4568447"/>
            <a:ext cx="7986713" cy="14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13" tIns="33595" rIns="75852" bIns="33595">
            <a:spAutoFit/>
          </a:bodyPr>
          <a:lstStyle>
            <a:lvl1pPr defTabSz="6032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defTabSz="6032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defTabSz="6032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defTabSz="6032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defTabSz="6032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lang="ko-KR" altLang="en-US" sz="1600" dirty="0" smtClean="0"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교육자료의 </a:t>
            </a:r>
            <a:r>
              <a:rPr lang="ko-KR" altLang="en-US" sz="1600" dirty="0"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전달 메시지가 아무리 뛰어나고 훌륭해도</a:t>
            </a:r>
            <a:endParaRPr lang="en-US" altLang="ko-KR" sz="1600" dirty="0">
              <a:latin typeface="다음_Regular" panose="02000603060000000000" pitchFamily="2" charset="-127"/>
              <a:ea typeface="다음_Regular" panose="02000603060000000000" pitchFamily="2" charset="-127"/>
              <a:sym typeface="나눔고딕OTF" pitchFamily="34" charset="-127"/>
            </a:endParaRPr>
          </a:p>
          <a:p>
            <a:pPr algn="ctr" eaLnBrk="1" latinLnBrk="0" hangingPunct="1"/>
            <a:r>
              <a:rPr lang="ko-KR" altLang="en-US" sz="1600" dirty="0"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‘</a:t>
            </a:r>
            <a:r>
              <a:rPr lang="ko-KR" altLang="en-US" sz="1600" dirty="0"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일반적인 </a:t>
            </a:r>
            <a:r>
              <a:rPr lang="ko-KR" altLang="en-US" sz="1600" dirty="0" smtClean="0"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교육</a:t>
            </a:r>
            <a:r>
              <a:rPr lang="en-US" altLang="ko-KR" sz="1600" dirty="0" smtClean="0"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’</a:t>
            </a:r>
            <a:r>
              <a:rPr lang="ko-KR" altLang="en-US" sz="1600" dirty="0"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의 틀을 탈피하지 않는 한 </a:t>
            </a:r>
            <a:endParaRPr lang="en-US" altLang="ko-KR" sz="1600" dirty="0" smtClean="0">
              <a:solidFill>
                <a:srgbClr val="FF0000"/>
              </a:solidFill>
              <a:latin typeface="다음_Regular" panose="02000603060000000000" pitchFamily="2" charset="-127"/>
              <a:ea typeface="다음_Regular" panose="02000603060000000000" pitchFamily="2" charset="-127"/>
              <a:sym typeface="나눔고딕OTF" pitchFamily="34" charset="-127"/>
            </a:endParaRPr>
          </a:p>
          <a:p>
            <a:pPr algn="ctr" eaLnBrk="1" latinLnBrk="0" hangingPunct="1"/>
            <a:r>
              <a:rPr lang="ko-KR" altLang="en-US" sz="1600" dirty="0" smtClean="0"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그저 </a:t>
            </a:r>
            <a:r>
              <a:rPr lang="ko-KR" altLang="en-US" sz="1600" dirty="0"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반복성의 울타리 </a:t>
            </a:r>
            <a:r>
              <a:rPr lang="ko-KR" altLang="en-US" sz="1600" dirty="0" smtClean="0"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안에서만 맴돌 뿐</a:t>
            </a:r>
            <a:r>
              <a:rPr lang="en-US" altLang="ko-KR" sz="1600" dirty="0" smtClean="0"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’</a:t>
            </a:r>
            <a:r>
              <a:rPr lang="ko-KR" altLang="en-US" sz="1600" dirty="0" smtClean="0"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입니다</a:t>
            </a:r>
            <a:r>
              <a:rPr lang="en-US" altLang="ko-KR" sz="1600" dirty="0"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. </a:t>
            </a:r>
          </a:p>
          <a:p>
            <a:pPr algn="ctr" eaLnBrk="1" latinLnBrk="0" hangingPunct="1"/>
            <a:endParaRPr lang="en-US" altLang="ko-KR" sz="1400" b="1" dirty="0" smtClean="0">
              <a:latin typeface="다음_Regular" panose="02000603060000000000" pitchFamily="2" charset="-127"/>
              <a:ea typeface="다음_Regular" panose="02000603060000000000" pitchFamily="2" charset="-127"/>
              <a:sym typeface="나눔고딕OTF" pitchFamily="34" charset="-127"/>
            </a:endParaRPr>
          </a:p>
          <a:p>
            <a:pPr algn="ctr" eaLnBrk="1" latinLnBrk="0" hangingPunct="1"/>
            <a:endParaRPr lang="en-US" altLang="ko-KR" sz="1400" b="1" dirty="0">
              <a:latin typeface="다음_Regular" panose="02000603060000000000" pitchFamily="2" charset="-127"/>
              <a:ea typeface="다음_Regular" panose="02000603060000000000" pitchFamily="2" charset="-127"/>
              <a:sym typeface="나눔고딕OTF" pitchFamily="34" charset="-127"/>
            </a:endParaRPr>
          </a:p>
          <a:p>
            <a:pPr algn="ctr" eaLnBrk="1" latinLnBrk="0" hangingPunct="1"/>
            <a:r>
              <a:rPr lang="ko-KR" altLang="en-US" sz="1100" dirty="0"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미국의 심리학자 </a:t>
            </a:r>
            <a:r>
              <a:rPr lang="en-US" altLang="ko-KR" sz="1100" dirty="0"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Cal Rogers</a:t>
            </a:r>
            <a:r>
              <a:rPr lang="ko-KR" altLang="en-US" sz="1100" dirty="0"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는 말합니다</a:t>
            </a:r>
            <a:r>
              <a:rPr lang="en-US" altLang="ko-KR" sz="1100" dirty="0">
                <a:latin typeface="다음_Regular" panose="02000603060000000000" pitchFamily="2" charset="-127"/>
                <a:ea typeface="다음_Regular" panose="02000603060000000000" pitchFamily="2" charset="-127"/>
                <a:sym typeface="나눔고딕OTF" pitchFamily="34" charset="-127"/>
              </a:rPr>
              <a:t>.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1043608" y="2060848"/>
            <a:ext cx="7128792" cy="2304256"/>
            <a:chOff x="1043608" y="1772816"/>
            <a:chExt cx="7128792" cy="2304256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043608" y="1772816"/>
              <a:ext cx="7128792" cy="2304256"/>
            </a:xfrm>
            <a:prstGeom prst="roundRect">
              <a:avLst>
                <a:gd name="adj" fmla="val 3557"/>
              </a:avLst>
            </a:prstGeom>
            <a:gradFill flip="none" rotWithShape="1">
              <a:gsLst>
                <a:gs pos="500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29" tIns="45714" rIns="91429" bIns="45714"/>
            <a:lstStyle/>
            <a:p>
              <a:pPr algn="ctr" defTabSz="914286" latinLnBrk="0">
                <a:defRPr/>
              </a:pPr>
              <a:endParaRPr lang="ko-KR" altLang="en-US" sz="3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8" name="Picture 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0" t="12872" r="57962" b="33582"/>
            <a:stretch>
              <a:fillRect/>
            </a:stretch>
          </p:blipFill>
          <p:spPr bwMode="auto">
            <a:xfrm>
              <a:off x="1547664" y="2735624"/>
              <a:ext cx="1072877" cy="113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1"/>
            <p:cNvSpPr>
              <a:spLocks/>
            </p:cNvSpPr>
            <p:nvPr/>
          </p:nvSpPr>
          <p:spPr bwMode="auto">
            <a:xfrm>
              <a:off x="2843808" y="2713002"/>
              <a:ext cx="4968552" cy="1175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166" tIns="27166" rIns="27166" bIns="27166">
              <a:spAutoFit/>
            </a:bodyPr>
            <a:lstStyle>
              <a:lvl1pPr marL="42863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ko-KR" altLang="en-US" sz="1300" dirty="0">
                  <a:latin typeface="다음_Regular" panose="02000603060000000000" pitchFamily="2" charset="-127"/>
                  <a:ea typeface="다음_Regular" panose="02000603060000000000" pitchFamily="2" charset="-127"/>
                  <a:sym typeface="나눔고딕OTF" pitchFamily="34" charset="-127"/>
                </a:rPr>
                <a:t>공감을 통해 이성적인 치료가 가능하다</a:t>
              </a:r>
              <a:r>
                <a:rPr lang="en-US" altLang="ko-KR" sz="1300" dirty="0">
                  <a:latin typeface="다음_Regular" panose="02000603060000000000" pitchFamily="2" charset="-127"/>
                  <a:ea typeface="다음_Regular" panose="02000603060000000000" pitchFamily="2" charset="-127"/>
                  <a:sym typeface="나눔고딕OTF" pitchFamily="34" charset="-127"/>
                </a:rPr>
                <a:t>. </a:t>
              </a:r>
              <a:r>
                <a:rPr lang="ko-KR" altLang="en-US" sz="1300" dirty="0">
                  <a:latin typeface="다음_Regular" panose="02000603060000000000" pitchFamily="2" charset="-127"/>
                  <a:ea typeface="다음_Regular" panose="02000603060000000000" pitchFamily="2" charset="-127"/>
                  <a:sym typeface="나눔고딕OTF" pitchFamily="34" charset="-127"/>
                </a:rPr>
                <a:t>공감은 소외를 해결하는 효과가 있으며 이를 통해 타인과 교류한다</a:t>
              </a:r>
              <a:r>
                <a:rPr lang="en-US" altLang="ko-KR" sz="1300" dirty="0">
                  <a:latin typeface="다음_Regular" panose="02000603060000000000" pitchFamily="2" charset="-127"/>
                  <a:ea typeface="다음_Regular" panose="02000603060000000000" pitchFamily="2" charset="-127"/>
                  <a:sym typeface="나눔고딕OTF" pitchFamily="34" charset="-127"/>
                </a:rPr>
                <a:t>. </a:t>
              </a:r>
              <a:r>
                <a:rPr lang="ko-KR" altLang="en-US" sz="1300" dirty="0">
                  <a:latin typeface="다음_Regular" panose="02000603060000000000" pitchFamily="2" charset="-127"/>
                  <a:ea typeface="다음_Regular" panose="02000603060000000000" pitchFamily="2" charset="-127"/>
                  <a:sym typeface="나눔고딕OTF" pitchFamily="34" charset="-127"/>
                </a:rPr>
                <a:t>공감의 이해는 그것을 받아들이는 사람이 자신의 가치를 높이는 데 이바지한다</a:t>
              </a:r>
              <a:r>
                <a:rPr lang="en-US" altLang="ko-KR" sz="1300" dirty="0" smtClean="0">
                  <a:latin typeface="다음_Regular" panose="02000603060000000000" pitchFamily="2" charset="-127"/>
                  <a:ea typeface="다음_Regular" panose="02000603060000000000" pitchFamily="2" charset="-127"/>
                  <a:sym typeface="나눔고딕OTF" pitchFamily="34" charset="-127"/>
                </a:rPr>
                <a:t>.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ko-KR" altLang="en-US" sz="1300" u="sng" dirty="0" smtClean="0">
                  <a:latin typeface="다음_Regular" panose="02000603060000000000" pitchFamily="2" charset="-127"/>
                  <a:ea typeface="다음_Regular" panose="02000603060000000000" pitchFamily="2" charset="-127"/>
                  <a:sym typeface="나눔고딕OTF" pitchFamily="34" charset="-127"/>
                </a:rPr>
                <a:t>공감은 </a:t>
              </a:r>
              <a:r>
                <a:rPr lang="ko-KR" altLang="en-US" sz="1300" u="sng" dirty="0">
                  <a:latin typeface="다음_Regular" panose="02000603060000000000" pitchFamily="2" charset="-127"/>
                  <a:ea typeface="다음_Regular" panose="02000603060000000000" pitchFamily="2" charset="-127"/>
                  <a:sym typeface="나눔고딕OTF" pitchFamily="34" charset="-127"/>
                </a:rPr>
                <a:t>자기 개념 변화에 도움을 주고 의식을 일깨울 수 있다</a:t>
              </a:r>
              <a:r>
                <a:rPr lang="en-US" altLang="ko-KR" sz="1300" u="sng" dirty="0">
                  <a:latin typeface="다음_Regular" panose="02000603060000000000" pitchFamily="2" charset="-127"/>
                  <a:ea typeface="다음_Regular" panose="02000603060000000000" pitchFamily="2" charset="-127"/>
                  <a:sym typeface="나눔고딕OTF" pitchFamily="34" charset="-127"/>
                </a:rPr>
                <a:t>.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115616" y="1916832"/>
              <a:ext cx="6912768" cy="500563"/>
            </a:xfrm>
            <a:prstGeom prst="rect">
              <a:avLst/>
            </a:prstGeom>
          </p:spPr>
          <p:txBody>
            <a:bodyPr wrap="square" lIns="69001" tIns="34501" rIns="69001" bIns="34501">
              <a:spAutoFit/>
            </a:bodyPr>
            <a:lstStyle/>
            <a:p>
              <a:pPr algn="ctr">
                <a:defRPr/>
              </a:pP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손글씨 붓 OTF" pitchFamily="66" charset="-127"/>
                  <a:ea typeface="나눔손글씨 붓 OTF" pitchFamily="66" charset="-127"/>
                </a:rPr>
                <a:t>“</a:t>
              </a:r>
              <a:r>
                <a: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손글씨 붓 OTF" pitchFamily="66" charset="-127"/>
                  <a:ea typeface="나눔손글씨 붓 OTF" pitchFamily="66" charset="-127"/>
                </a:rPr>
                <a:t>사람은 </a:t>
              </a:r>
              <a:r>
                <a:rPr lang="ko-KR" altLang="en-US" sz="2800" b="1" dirty="0">
                  <a:solidFill>
                    <a:srgbClr val="FF0000"/>
                  </a:solidFill>
                  <a:latin typeface="나눔손글씨 붓 OTF" pitchFamily="66" charset="-127"/>
                  <a:ea typeface="나눔손글씨 붓 OTF" pitchFamily="66" charset="-127"/>
                </a:rPr>
                <a:t>공감</a:t>
              </a:r>
              <a:r>
                <a: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손글씨 붓 OTF" pitchFamily="66" charset="-127"/>
                  <a:ea typeface="나눔손글씨 붓 OTF" pitchFamily="66" charset="-127"/>
                </a:rPr>
                <a:t>을 통해서 자신의 의식을 발견한다</a:t>
              </a: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손글씨 붓 OTF" pitchFamily="66" charset="-127"/>
                  <a:ea typeface="나눔손글씨 붓 OTF" pitchFamily="66" charset="-127"/>
                </a:rPr>
                <a:t>”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 OTF" pitchFamily="66" charset="-127"/>
                <a:ea typeface="나눔손글씨 붓 OTF" pitchFamily="66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230833" y="346646"/>
            <a:ext cx="4629200" cy="49006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Pre-Face </a:t>
            </a:r>
            <a:r>
              <a:rPr lang="en-US" altLang="ko-K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sym typeface="Wingdings" panose="05000000000000000000" pitchFamily="2" charset="2"/>
              </a:rPr>
              <a:t> </a:t>
            </a:r>
            <a:r>
              <a:rPr lang="ko-KR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sym typeface="Wingdings" panose="05000000000000000000" pitchFamily="2" charset="2"/>
              </a:rPr>
              <a:t>강의 안내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2700" y="1018574"/>
            <a:ext cx="2417092" cy="47012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공감을 기반에 둔 교육</a:t>
            </a:r>
            <a:endParaRPr lang="en-US" altLang="ko-K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76256" y="116632"/>
            <a:ext cx="2188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69096">
              <a:defRPr/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  <a:sym typeface="YDIYGO310" charset="0"/>
              </a:rPr>
              <a:t> 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사용 폰트 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: </a:t>
            </a:r>
            <a:r>
              <a:rPr lang="en-US" altLang="ko-KR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Daum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폰트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, </a:t>
            </a:r>
            <a:r>
              <a:rPr lang="ko-KR" alt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네이버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폰트</a:t>
            </a:r>
          </a:p>
        </p:txBody>
      </p:sp>
    </p:spTree>
    <p:extLst>
      <p:ext uri="{BB962C8B-B14F-4D97-AF65-F5344CB8AC3E}">
        <p14:creationId xmlns:p14="http://schemas.microsoft.com/office/powerpoint/2010/main" val="31856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4893" y="1772816"/>
            <a:ext cx="8637587" cy="28082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/>
        </p:spPr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716016" y="1916832"/>
            <a:ext cx="0" cy="252095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89880" y="1893466"/>
            <a:ext cx="3062040" cy="30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69" tIns="41985" rIns="83969" bIns="4198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400" u="sng" dirty="0" err="1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골든서클</a:t>
            </a:r>
            <a:r>
              <a:rPr lang="en-US" altLang="ko-KR" sz="1400" u="sng" dirty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en-US" altLang="ko-KR" sz="1400" u="sng" dirty="0" err="1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Gloden</a:t>
            </a:r>
            <a:r>
              <a:rPr lang="en-US" altLang="ko-KR" sz="1400" u="sng" dirty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Circle)</a:t>
            </a:r>
            <a:r>
              <a:rPr lang="ko-KR" altLang="en-US" sz="1400" u="sng" dirty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1400" u="sng" dirty="0" smtClean="0">
                <a:latin typeface="다음_Regular" pitchFamily="2" charset="-127"/>
                <a:ea typeface="다음_Regular" pitchFamily="2" charset="-127"/>
              </a:rPr>
              <a:t>이론이란</a:t>
            </a:r>
            <a:r>
              <a:rPr lang="en-US" altLang="ko-KR" sz="1400" u="sng" dirty="0" smtClean="0">
                <a:latin typeface="다음_Regular" pitchFamily="2" charset="-127"/>
                <a:ea typeface="다음_Regular" pitchFamily="2" charset="-127"/>
              </a:rPr>
              <a:t>?</a:t>
            </a:r>
            <a:endParaRPr lang="ko-KR" altLang="en-US" sz="1400" u="sng" dirty="0">
              <a:latin typeface="다음_Regular" pitchFamily="2" charset="-127"/>
              <a:ea typeface="다음_Regular" pitchFamily="2" charset="-127"/>
            </a:endParaRPr>
          </a:p>
        </p:txBody>
      </p:sp>
      <p:grpSp>
        <p:nvGrpSpPr>
          <p:cNvPr id="9" name="그룹 21"/>
          <p:cNvGrpSpPr>
            <a:grpSpLocks/>
          </p:cNvGrpSpPr>
          <p:nvPr/>
        </p:nvGrpSpPr>
        <p:grpSpPr bwMode="auto">
          <a:xfrm>
            <a:off x="467544" y="2495128"/>
            <a:ext cx="1633538" cy="1643063"/>
            <a:chOff x="1159316" y="2392580"/>
            <a:chExt cx="2476580" cy="2476580"/>
          </a:xfrm>
        </p:grpSpPr>
        <p:grpSp>
          <p:nvGrpSpPr>
            <p:cNvPr id="10" name="그룹 9"/>
            <p:cNvGrpSpPr>
              <a:grpSpLocks/>
            </p:cNvGrpSpPr>
            <p:nvPr/>
          </p:nvGrpSpPr>
          <p:grpSpPr bwMode="auto">
            <a:xfrm>
              <a:off x="1159316" y="2392580"/>
              <a:ext cx="2476580" cy="2476580"/>
              <a:chOff x="1159316" y="2392580"/>
              <a:chExt cx="2476580" cy="2476580"/>
            </a:xfrm>
          </p:grpSpPr>
          <p:sp>
            <p:nvSpPr>
              <p:cNvPr id="15" name="타원 14"/>
              <p:cNvSpPr/>
              <p:nvPr/>
            </p:nvSpPr>
            <p:spPr>
              <a:xfrm>
                <a:off x="1159316" y="2392580"/>
                <a:ext cx="2476580" cy="247658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1527554" y="2777826"/>
                <a:ext cx="1728070" cy="17300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1893385" y="3143929"/>
                <a:ext cx="1008441" cy="10073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15046" y="3314942"/>
              <a:ext cx="986781" cy="64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  왜</a:t>
              </a:r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algn="ctr">
                <a:defRPr/>
              </a:pPr>
              <a:r>
                <a:rPr lang="en-US" altLang="ko-KR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WHY?</a:t>
              </a:r>
              <a:endParaRPr lang="ko-KR" alt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91748" y="2868754"/>
              <a:ext cx="1511459" cy="3827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 어떻게</a:t>
              </a:r>
              <a:r>
                <a:rPr lang="en-US" altLang="ko-KR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r>
                <a:rPr lang="ko-KR" altLang="en-US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HOW?</a:t>
              </a:r>
              <a:endParaRPr lang="ko-KR" altLang="en-US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4274" y="2483396"/>
              <a:ext cx="1511459" cy="3827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무엇을</a:t>
              </a:r>
              <a:r>
                <a:rPr lang="en-US" altLang="ko-KR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r>
                <a:rPr lang="ko-KR" alt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WHAT?</a:t>
              </a:r>
              <a:endParaRPr lang="ko-KR" altLang="en-US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 flipH="1" flipV="1">
              <a:off x="1344527" y="2997370"/>
              <a:ext cx="764191" cy="536591"/>
            </a:xfrm>
            <a:prstGeom prst="straightConnector1">
              <a:avLst/>
            </a:prstGeom>
            <a:ln w="47625" cap="sq" cmpd="sng">
              <a:solidFill>
                <a:srgbClr val="FF0000"/>
              </a:solidFill>
              <a:prstDash val="solid"/>
              <a:tailEnd type="triangle" w="med" len="lg"/>
            </a:ln>
            <a:effectLst>
              <a:outerShdw blurRad="508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직사각형 20"/>
          <p:cNvSpPr>
            <a:spLocks noChangeArrowheads="1"/>
          </p:cNvSpPr>
          <p:nvPr/>
        </p:nvSpPr>
        <p:spPr bwMode="auto">
          <a:xfrm>
            <a:off x="2328168" y="2553578"/>
            <a:ext cx="2099816" cy="15234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 b="1" i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Golden Circle     </a:t>
            </a:r>
            <a:endParaRPr lang="en-US" altLang="ko-KR" sz="1600" b="1" i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골든서클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(Golden Circle)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이라</a:t>
            </a:r>
            <a:endParaRPr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불리는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패턴은 설명한다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eaLnBrk="1" hangingPunct="1"/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타인의 행동을 이끌어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내기 위한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방법으로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?”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라는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질문을 먼저</a:t>
            </a:r>
            <a:endParaRPr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던진 후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어떻게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?”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무엇을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endParaRPr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설명해야 한다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4860032" y="3860378"/>
            <a:ext cx="4157737" cy="57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18" tIns="33059" rIns="66118" bIns="3305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왜</a:t>
            </a:r>
            <a:r>
              <a:rPr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?”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라고 시작되는 질문은 </a:t>
            </a:r>
            <a:endParaRPr lang="en-US" altLang="ko-KR" sz="1100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교육대상자들에게 교육의 당위성과 공감을 이끌어 내는 힘이 있다</a:t>
            </a:r>
            <a:r>
              <a:rPr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39" y="2267347"/>
            <a:ext cx="2547391" cy="300234"/>
          </a:xfrm>
          <a:prstGeom prst="rect">
            <a:avLst/>
          </a:prstGeom>
          <a:noFill/>
        </p:spPr>
        <p:txBody>
          <a:bodyPr wrap="square" lIns="83969" tIns="41985" rIns="83969" bIns="41985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일반적인 교육 자료의 구성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왼쪽/오른쪽 화살표 36"/>
          <p:cNvSpPr>
            <a:spLocks/>
          </p:cNvSpPr>
          <p:nvPr/>
        </p:nvSpPr>
        <p:spPr bwMode="auto">
          <a:xfrm rot="20445668">
            <a:off x="6422844" y="3111188"/>
            <a:ext cx="1519705" cy="194643"/>
          </a:xfrm>
          <a:prstGeom prst="leftRightArrow">
            <a:avLst>
              <a:gd name="adj1" fmla="val 39417"/>
              <a:gd name="adj2" fmla="val 129521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69" tIns="41985" rIns="83969" bIns="41985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1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436120" y="1897782"/>
            <a:ext cx="2918024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69" tIns="41985" rIns="83969" bIns="4198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400" u="sng" dirty="0" smtClean="0">
                <a:latin typeface="다음_Regular" pitchFamily="2" charset="-127"/>
                <a:ea typeface="다음_Regular" pitchFamily="2" charset="-127"/>
              </a:rPr>
              <a:t>이론의 적용 방법</a:t>
            </a:r>
            <a:endParaRPr lang="ko-KR" altLang="en-US" sz="1400" u="sng" dirty="0">
              <a:latin typeface="다음_Regular" pitchFamily="2" charset="-127"/>
              <a:ea typeface="다음_Regular" pitchFamily="2" charset="-127"/>
            </a:endParaRPr>
          </a:p>
        </p:txBody>
      </p:sp>
      <p:cxnSp>
        <p:nvCxnSpPr>
          <p:cNvPr id="23" name="직선 연결선 22"/>
          <p:cNvCxnSpPr>
            <a:stCxn id="26" idx="3"/>
            <a:endCxn id="25" idx="1"/>
          </p:cNvCxnSpPr>
          <p:nvPr/>
        </p:nvCxnSpPr>
        <p:spPr>
          <a:xfrm>
            <a:off x="6444128" y="2777636"/>
            <a:ext cx="1465367" cy="0"/>
          </a:xfrm>
          <a:prstGeom prst="line">
            <a:avLst/>
          </a:prstGeom>
          <a:ln w="57150">
            <a:solidFill>
              <a:schemeClr val="accent1">
                <a:lumMod val="7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33"/>
          <p:cNvSpPr>
            <a:spLocks noChangeArrowheads="1"/>
          </p:cNvSpPr>
          <p:nvPr/>
        </p:nvSpPr>
        <p:spPr bwMode="auto">
          <a:xfrm>
            <a:off x="6816811" y="2597636"/>
            <a:ext cx="72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/>
        </p:spPr>
        <p:txBody>
          <a:bodyPr lIns="83969" tIns="41985" rIns="83969" bIns="41985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나눔명조OTF ExtraBold" pitchFamily="18" charset="-127"/>
              </a:rPr>
              <a:t>HOW</a:t>
            </a:r>
            <a:endParaRPr lang="ko-KR" altLang="en-US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나눔명조OTF ExtraBold" pitchFamily="18" charset="-127"/>
            </a:endParaRPr>
          </a:p>
        </p:txBody>
      </p:sp>
      <p:sp>
        <p:nvSpPr>
          <p:cNvPr id="25" name="직사각형 35"/>
          <p:cNvSpPr>
            <a:spLocks noChangeArrowheads="1"/>
          </p:cNvSpPr>
          <p:nvPr/>
        </p:nvSpPr>
        <p:spPr bwMode="auto">
          <a:xfrm>
            <a:off x="7909495" y="2597636"/>
            <a:ext cx="72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/>
        </p:spPr>
        <p:txBody>
          <a:bodyPr lIns="83969" tIns="41985" rIns="83969" bIns="41985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나눔명조OTF ExtraBold" pitchFamily="18" charset="-127"/>
              </a:rPr>
              <a:t>WHY</a:t>
            </a:r>
            <a:endParaRPr lang="ko-KR" altLang="en-US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나눔명조OTF ExtraBold" pitchFamily="18" charset="-127"/>
            </a:endParaRPr>
          </a:p>
        </p:txBody>
      </p:sp>
      <p:sp>
        <p:nvSpPr>
          <p:cNvPr id="26" name="직사각형 23"/>
          <p:cNvSpPr>
            <a:spLocks noChangeArrowheads="1"/>
          </p:cNvSpPr>
          <p:nvPr/>
        </p:nvSpPr>
        <p:spPr bwMode="auto">
          <a:xfrm>
            <a:off x="5724128" y="2597636"/>
            <a:ext cx="72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/>
        </p:spPr>
        <p:txBody>
          <a:bodyPr lIns="83969" tIns="41985" rIns="83969" bIns="41985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나눔명조OTF ExtraBold" pitchFamily="18" charset="-127"/>
              </a:rPr>
              <a:t>WHAT</a:t>
            </a:r>
            <a:endParaRPr lang="ko-KR" altLang="en-US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나눔명조OTF ExtraBold" pitchFamily="18" charset="-127"/>
            </a:endParaRPr>
          </a:p>
        </p:txBody>
      </p:sp>
      <p:cxnSp>
        <p:nvCxnSpPr>
          <p:cNvPr id="27" name="직선 연결선 26"/>
          <p:cNvCxnSpPr>
            <a:stCxn id="28" idx="3"/>
            <a:endCxn id="30" idx="1"/>
          </p:cNvCxnSpPr>
          <p:nvPr/>
        </p:nvCxnSpPr>
        <p:spPr>
          <a:xfrm>
            <a:off x="6444128" y="3609040"/>
            <a:ext cx="1465367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5"/>
          <p:cNvSpPr>
            <a:spLocks noChangeArrowheads="1"/>
          </p:cNvSpPr>
          <p:nvPr/>
        </p:nvSpPr>
        <p:spPr bwMode="auto">
          <a:xfrm>
            <a:off x="5724128" y="3429040"/>
            <a:ext cx="72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/>
        </p:spPr>
        <p:txBody>
          <a:bodyPr lIns="83969" tIns="41985" rIns="83969" bIns="41985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  <a:sym typeface="나눔명조OTF ExtraBold" pitchFamily="18" charset="-127"/>
              </a:rPr>
              <a:t>WHY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  <a:sym typeface="나눔명조OTF ExtraBold" pitchFamily="18" charset="-127"/>
            </a:endParaRPr>
          </a:p>
        </p:txBody>
      </p:sp>
      <p:sp>
        <p:nvSpPr>
          <p:cNvPr id="29" name="직사각형 27"/>
          <p:cNvSpPr>
            <a:spLocks noChangeArrowheads="1"/>
          </p:cNvSpPr>
          <p:nvPr/>
        </p:nvSpPr>
        <p:spPr bwMode="auto">
          <a:xfrm>
            <a:off x="6816811" y="3429040"/>
            <a:ext cx="72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/>
        </p:spPr>
        <p:txBody>
          <a:bodyPr lIns="83969" tIns="41985" rIns="83969" bIns="41985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  <a:sym typeface="나눔명조OTF ExtraBold" pitchFamily="18" charset="-127"/>
              </a:rPr>
              <a:t>HOW</a:t>
            </a:r>
            <a:endParaRPr lang="ko-KR" altLang="en-US" sz="1400" b="1">
              <a:latin typeface="나눔고딕" panose="020D0604000000000000" pitchFamily="50" charset="-127"/>
              <a:ea typeface="나눔고딕" panose="020D0604000000000000" pitchFamily="50" charset="-127"/>
              <a:sym typeface="나눔명조OTF ExtraBold" pitchFamily="18" charset="-127"/>
            </a:endParaRPr>
          </a:p>
        </p:txBody>
      </p:sp>
      <p:sp>
        <p:nvSpPr>
          <p:cNvPr id="30" name="직사각형 29"/>
          <p:cNvSpPr>
            <a:spLocks noChangeArrowheads="1"/>
          </p:cNvSpPr>
          <p:nvPr/>
        </p:nvSpPr>
        <p:spPr bwMode="auto">
          <a:xfrm>
            <a:off x="7909495" y="3429040"/>
            <a:ext cx="72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/>
        </p:spPr>
        <p:txBody>
          <a:bodyPr lIns="83969" tIns="41985" rIns="83969" bIns="41985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  <a:sym typeface="나눔명조OTF ExtraBold" pitchFamily="18" charset="-127"/>
              </a:rPr>
              <a:t>WHAT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  <a:sym typeface="나눔명조OTF ExtraBold" pitchFamily="18" charset="-127"/>
            </a:endParaRPr>
          </a:p>
        </p:txBody>
      </p:sp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4912990" y="3049910"/>
            <a:ext cx="2396009" cy="30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69" tIns="41985" rIns="83969" bIns="4198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b="1" dirty="0" smtClean="0">
                <a:solidFill>
                  <a:srgbClr val="1D9E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 smtClean="0">
                <a:solidFill>
                  <a:srgbClr val="1D9E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새로운 교육 자료의 구성</a:t>
            </a:r>
            <a:endParaRPr lang="ko-KR" altLang="en-US" sz="1400" b="1" dirty="0">
              <a:solidFill>
                <a:srgbClr val="1D9E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23528" y="4797152"/>
            <a:ext cx="8642350" cy="157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성희롱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성폭력 근절이 왜 필요한지에 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대한 인식을 먼저 심어 주고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algn="ctr">
              <a:lnSpc>
                <a:spcPct val="130000"/>
              </a:lnSpc>
              <a:defRPr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그에 따른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방법들과 정보들을 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전달 합니다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>
              <a:lnSpc>
                <a:spcPct val="130000"/>
              </a:lnSpc>
              <a:defRPr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다음_Regular" pitchFamily="2" charset="-127"/>
                <a:ea typeface="다음_Regular" pitchFamily="2" charset="-127"/>
              </a:rPr>
              <a:t>효과적인 교육을 위해서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다음_Regular" pitchFamily="2" charset="-127"/>
                <a:ea typeface="다음_Regular" pitchFamily="2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다음_Regular" pitchFamily="2" charset="-127"/>
                <a:ea typeface="다음_Regular" pitchFamily="2" charset="-127"/>
              </a:rPr>
              <a:t>그리고 실제 행동으로 이어지기 위해서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  <a:p>
            <a:pPr algn="ctr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다음_Regular" pitchFamily="2" charset="-127"/>
                <a:ea typeface="다음_Regular" pitchFamily="2" charset="-127"/>
              </a:rPr>
              <a:t>이번 교육자료는 골든 서클 이론의 구성으로 준비되었습니다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다음_Regular" pitchFamily="2" charset="-127"/>
                <a:ea typeface="다음_Regular" pitchFamily="2" charset="-127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230833" y="346646"/>
            <a:ext cx="4629200" cy="49006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Pre-Face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sym typeface="Wingdings" panose="05000000000000000000" pitchFamily="2" charset="2"/>
              </a:rPr>
              <a:t> 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sym typeface="Wingdings" panose="05000000000000000000" pitchFamily="2" charset="2"/>
              </a:rPr>
              <a:t>강의 안내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82700" y="999723"/>
            <a:ext cx="2262733" cy="5078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골든 서클 이론 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적용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876256" y="116632"/>
            <a:ext cx="2188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69096">
              <a:defRPr/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  <a:sym typeface="YDIYGO310" charset="0"/>
              </a:rPr>
              <a:t> 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사용 폰트 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: </a:t>
            </a:r>
            <a:r>
              <a:rPr lang="en-US" altLang="ko-KR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Daum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폰트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, </a:t>
            </a:r>
            <a:r>
              <a:rPr lang="ko-KR" alt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네이버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폰트</a:t>
            </a:r>
          </a:p>
        </p:txBody>
      </p:sp>
    </p:spTree>
    <p:extLst>
      <p:ext uri="{BB962C8B-B14F-4D97-AF65-F5344CB8AC3E}">
        <p14:creationId xmlns:p14="http://schemas.microsoft.com/office/powerpoint/2010/main" val="13191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337" y="4797152"/>
            <a:ext cx="7848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기존의 직장 내 성희롱 교육은 성희롱 행위자가 되지 않는 방법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또는 피해자가 되었을 때의 대처 방법을 설명했습니다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하지만 교육대상자는 그 누구도 성희롱 사건의 중심인물이 되기 원치 않습니다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그런 거부반응을 최소화 하기 위해 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제 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자의 당신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”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이라는 관점을 취하고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 CASE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별 공감을 이끌어 냅니다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이를 통해 제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차로서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주변인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이  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취해야 할 방법과 지식에 대해 교육합니다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55576" y="4365104"/>
            <a:ext cx="1872208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다음_Regular" pitchFamily="2" charset="-127"/>
                <a:ea typeface="다음_Regular" pitchFamily="2" charset="-127"/>
              </a:rPr>
              <a:t>최종 목표</a:t>
            </a:r>
            <a:endParaRPr lang="ko-KR" altLang="en-US" b="1" dirty="0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764704"/>
            <a:ext cx="1872208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다음_Regular" pitchFamily="2" charset="-127"/>
                <a:ea typeface="다음_Regular" pitchFamily="2" charset="-127"/>
              </a:rPr>
              <a:t>핵심 키워드</a:t>
            </a:r>
            <a:endParaRPr lang="ko-KR" altLang="en-US" b="1" dirty="0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337" y="1124744"/>
            <a:ext cx="8208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편견 깨기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교육대상자들이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거부반응이 생기거나 교육의 필요성을 의심하는 상황이 생기지 않도록 오해를 풀어줍니다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5575" y="2404339"/>
            <a:ext cx="1872208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다음_Regular" pitchFamily="2" charset="-127"/>
                <a:ea typeface="다음_Regular" pitchFamily="2" charset="-127"/>
              </a:rPr>
              <a:t>차별화</a:t>
            </a:r>
            <a:endParaRPr lang="ko-KR" altLang="en-US" b="1" dirty="0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337" y="2799219"/>
            <a:ext cx="81361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1. CASE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에 따른 공감 상황 만들기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열린 결말의 구성으로 스스로 생각하게 만들기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직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간접적인 구체적 행동 방법을 제시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슬라이드 번호 개체 틀 7"/>
          <p:cNvSpPr>
            <a:spLocks noGrp="1"/>
          </p:cNvSpPr>
          <p:nvPr>
            <p:ph type="sldNum" sz="quarter" idx="4294967295"/>
          </p:nvPr>
        </p:nvSpPr>
        <p:spPr>
          <a:xfrm>
            <a:off x="7118920" y="6592267"/>
            <a:ext cx="2133600" cy="365125"/>
          </a:xfrm>
          <a:prstGeom prst="rect">
            <a:avLst/>
          </a:prstGeom>
        </p:spPr>
        <p:txBody>
          <a:bodyPr/>
          <a:lstStyle/>
          <a:p>
            <a:fld id="{9AC3131D-16B1-405D-A111-2A63057C3D11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876256" y="116632"/>
            <a:ext cx="2188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69096">
              <a:defRPr/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  <a:sym typeface="YDIYGO310" charset="0"/>
              </a:rPr>
              <a:t> 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사용 폰트 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: </a:t>
            </a:r>
            <a:r>
              <a:rPr lang="en-US" altLang="ko-KR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Daum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폰트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, </a:t>
            </a:r>
            <a:r>
              <a:rPr lang="ko-KR" alt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네이버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sym typeface="YDIYGO310" charset="0"/>
              </a:rPr>
              <a:t> 폰트</a:t>
            </a:r>
          </a:p>
        </p:txBody>
      </p:sp>
    </p:spTree>
    <p:extLst>
      <p:ext uri="{BB962C8B-B14F-4D97-AF65-F5344CB8AC3E}">
        <p14:creationId xmlns:p14="http://schemas.microsoft.com/office/powerpoint/2010/main" val="20563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787</Words>
  <Application>Microsoft Office PowerPoint</Application>
  <PresentationFormat>화면 슬라이드 쇼(4:3)</PresentationFormat>
  <Paragraphs>112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23" baseType="lpstr">
      <vt:lpstr>굴림</vt:lpstr>
      <vt:lpstr>Arial</vt:lpstr>
      <vt:lpstr>Gill Sans</vt:lpstr>
      <vt:lpstr>YDIYGO310</vt:lpstr>
      <vt:lpstr>나눔고딕</vt:lpstr>
      <vt:lpstr>다음_SemiBold</vt:lpstr>
      <vt:lpstr>Wingdings</vt:lpstr>
      <vt:lpstr>나눔고딕OTF</vt:lpstr>
      <vt:lpstr>맑은 고딕</vt:lpstr>
      <vt:lpstr>나눔손글씨 붓 OTF</vt:lpstr>
      <vt:lpstr>다음_Regular</vt:lpstr>
      <vt:lpstr>나눔명조OTF ExtraBold</vt:lpstr>
      <vt:lpstr>ヒラギノ角ゴ ProN W3</vt:lpstr>
      <vt:lpstr>나눔바른고딕OTF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user</cp:lastModifiedBy>
  <cp:revision>166</cp:revision>
  <dcterms:created xsi:type="dcterms:W3CDTF">2006-10-05T04:04:58Z</dcterms:created>
  <dcterms:modified xsi:type="dcterms:W3CDTF">2014-04-30T01:54:08Z</dcterms:modified>
</cp:coreProperties>
</file>